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74" r:id="rId5"/>
    <p:sldId id="311" r:id="rId6"/>
    <p:sldId id="273" r:id="rId7"/>
    <p:sldId id="334" r:id="rId8"/>
    <p:sldId id="335" r:id="rId9"/>
    <p:sldId id="316" r:id="rId10"/>
    <p:sldId id="314" r:id="rId11"/>
    <p:sldId id="322" r:id="rId12"/>
    <p:sldId id="315" r:id="rId13"/>
    <p:sldId id="324" r:id="rId14"/>
    <p:sldId id="326" r:id="rId15"/>
    <p:sldId id="319" r:id="rId16"/>
    <p:sldId id="336" r:id="rId17"/>
    <p:sldId id="337" r:id="rId18"/>
    <p:sldId id="341" r:id="rId19"/>
    <p:sldId id="338" r:id="rId20"/>
    <p:sldId id="342" r:id="rId21"/>
    <p:sldId id="339" r:id="rId22"/>
    <p:sldId id="340" r:id="rId23"/>
    <p:sldId id="343" r:id="rId24"/>
    <p:sldId id="344" r:id="rId25"/>
    <p:sldId id="345" r:id="rId26"/>
    <p:sldId id="346" r:id="rId27"/>
    <p:sldId id="349" r:id="rId28"/>
    <p:sldId id="347" r:id="rId29"/>
    <p:sldId id="350" r:id="rId30"/>
    <p:sldId id="352" r:id="rId31"/>
    <p:sldId id="353" r:id="rId32"/>
    <p:sldId id="354" r:id="rId33"/>
    <p:sldId id="355" r:id="rId34"/>
    <p:sldId id="351" r:id="rId35"/>
    <p:sldId id="348" r:id="rId36"/>
    <p:sldId id="359" r:id="rId37"/>
    <p:sldId id="360" r:id="rId38"/>
    <p:sldId id="357" r:id="rId39"/>
    <p:sldId id="358" r:id="rId40"/>
    <p:sldId id="36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16850DF8-5E07-E6BF-01C8-DBE0A72F43AF}" v="6" dt="2023-10-11T20:49:07.356"/>
    <p1510:client id="{2F509D65-62C0-7F2A-7D06-8EEEB8BA0811}" v="1133" dt="2023-10-02T07:18:59.865"/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7AF867C1-EBB0-CEA7-1325-37507DAA6F2C}" v="684" dt="2023-08-30T16:12:57.055"/>
    <p1510:client id="{893114CC-8D21-540B-C109-C3D9AAA56E41}" v="2966" dt="2023-09-10T21:34:34.844"/>
    <p1510:client id="{8EFB1CEE-C6B0-AA77-8D14-041A1F810192}" v="9" dt="2023-09-14T01:58:55.463"/>
    <p1510:client id="{9DB03395-8A56-4B5D-C997-3817B048485D}" v="1173" dt="2023-09-27T21:17:07.490"/>
    <p1510:client id="{A74EF4CB-D2D4-E83A-E3D1-0DD5B33ECA5E}" v="33" dt="2023-08-31T00:02:27.345"/>
    <p1510:client id="{AC459D0B-FFDE-8387-F411-D4AB7F9820F2}" v="369" dt="2023-08-30T20:25:34.513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16850DF8-5E07-E6BF-01C8-DBE0A72F43AF}"/>
    <pc:docChg chg="modSld">
      <pc:chgData name="Nguyen, Brian D" userId="S::briandnguyen2@fullerton.edu::44618f47-81c8-4f4e-8e2d-bde8caecefec" providerId="AD" clId="Web-{16850DF8-5E07-E6BF-01C8-DBE0A72F43AF}" dt="2023-10-11T20:49:07.356" v="5" actId="14100"/>
      <pc:docMkLst>
        <pc:docMk/>
      </pc:docMkLst>
      <pc:sldChg chg="addSp delSp modSp delAnim">
        <pc:chgData name="Nguyen, Brian D" userId="S::briandnguyen2@fullerton.edu::44618f47-81c8-4f4e-8e2d-bde8caecefec" providerId="AD" clId="Web-{16850DF8-5E07-E6BF-01C8-DBE0A72F43AF}" dt="2023-10-11T20:49:07.356" v="5" actId="14100"/>
        <pc:sldMkLst>
          <pc:docMk/>
          <pc:sldMk cId="1568830307" sldId="349"/>
        </pc:sldMkLst>
        <pc:picChg chg="del">
          <ac:chgData name="Nguyen, Brian D" userId="S::briandnguyen2@fullerton.edu::44618f47-81c8-4f4e-8e2d-bde8caecefec" providerId="AD" clId="Web-{16850DF8-5E07-E6BF-01C8-DBE0A72F43AF}" dt="2023-10-11T20:48:48.418" v="0"/>
          <ac:picMkLst>
            <pc:docMk/>
            <pc:sldMk cId="1568830307" sldId="349"/>
            <ac:picMk id="5" creationId="{BF82396C-2D87-75B7-3569-E0EEE20F2614}"/>
          </ac:picMkLst>
        </pc:picChg>
        <pc:picChg chg="add mod">
          <ac:chgData name="Nguyen, Brian D" userId="S::briandnguyen2@fullerton.edu::44618f47-81c8-4f4e-8e2d-bde8caecefec" providerId="AD" clId="Web-{16850DF8-5E07-E6BF-01C8-DBE0A72F43AF}" dt="2023-10-11T20:49:07.356" v="5" actId="14100"/>
          <ac:picMkLst>
            <pc:docMk/>
            <pc:sldMk cId="1568830307" sldId="349"/>
            <ac:picMk id="9" creationId="{0942D70A-C178-48F7-1FB2-9695B7333CF6}"/>
          </ac:picMkLst>
        </pc:picChg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12: Thermodynamics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first law of thermodynamics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Energy is neither created nor destroyed. Energy of the universe is constant.</a:t>
            </a:r>
            <a:endParaRPr lang="en-US" dirty="0"/>
          </a:p>
        </p:txBody>
      </p:sp>
      <p:pic>
        <p:nvPicPr>
          <p:cNvPr id="4" name="Picture 3" descr="https://d1yqpar94jqbqm.cloudfront.net/styles/media_full/s3/images/c9ff7ddf866a70a1d86b5be8282eb58295be2923.jpg?itok=v69AZ51W">
            <a:extLst>
              <a:ext uri="{FF2B5EF4-FFF2-40B4-BE49-F238E27FC236}">
                <a16:creationId xmlns:a16="http://schemas.microsoft.com/office/drawing/2014/main" id="{37E24B7B-0298-375E-8EAE-C8A1B2FF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81" y="2501569"/>
            <a:ext cx="2826928" cy="3853404"/>
          </a:xfrm>
          <a:prstGeom prst="rect">
            <a:avLst/>
          </a:prstGeom>
        </p:spPr>
      </p:pic>
      <p:pic>
        <p:nvPicPr>
          <p:cNvPr id="5" name="Picture 4" descr="A close up of a car engine&#10;&#10;Description automatically generated">
            <a:extLst>
              <a:ext uri="{FF2B5EF4-FFF2-40B4-BE49-F238E27FC236}">
                <a16:creationId xmlns:a16="http://schemas.microsoft.com/office/drawing/2014/main" id="{C304D928-D9D9-0D7E-B734-4B2322A1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60" y="2567530"/>
            <a:ext cx="2816205" cy="37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23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Define: state function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76158" y="4728068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State of system that is independent of the path taken</a:t>
            </a:r>
          </a:p>
        </p:txBody>
      </p:sp>
      <p:pic>
        <p:nvPicPr>
          <p:cNvPr id="4" name="Picture 3" descr="https://i2.wp.com/cms.jackwestin.com/wp-content/uploads/2020/03/Screen-Shot-2020-03-25-at-10.54.47-AM.png?resize=546%2C268&amp;ssl=1">
            <a:extLst>
              <a:ext uri="{FF2B5EF4-FFF2-40B4-BE49-F238E27FC236}">
                <a16:creationId xmlns:a16="http://schemas.microsoft.com/office/drawing/2014/main" id="{64FD3C4E-112F-939B-9200-7532CD6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97" y="1692611"/>
            <a:ext cx="4979008" cy="2441568"/>
          </a:xfrm>
          <a:prstGeom prst="rect">
            <a:avLst/>
          </a:prstGeom>
        </p:spPr>
      </p:pic>
      <p:pic>
        <p:nvPicPr>
          <p:cNvPr id="9" name="Picture 8" descr="https://hikingguy.com/wp-content/uploads/mt-baldy-hike-3d-map-740x400.jpg">
            <a:extLst>
              <a:ext uri="{FF2B5EF4-FFF2-40B4-BE49-F238E27FC236}">
                <a16:creationId xmlns:a16="http://schemas.microsoft.com/office/drawing/2014/main" id="{408C3722-26CC-5670-C4E2-D7A213505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892" y="1533187"/>
            <a:ext cx="4942504" cy="2660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D041F6-9ABE-47BD-DF3A-A1B32B558B1B}"/>
              </a:ext>
            </a:extLst>
          </p:cNvPr>
          <p:cNvSpPr txBox="1"/>
          <p:nvPr/>
        </p:nvSpPr>
        <p:spPr>
          <a:xfrm>
            <a:off x="835007" y="4366669"/>
            <a:ext cx="102984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Mount Baldy hike (4000 ft elevation) – Two routes: Ski Hut trail (4 miles) or Devil's backbone (7 miles)</a:t>
            </a:r>
          </a:p>
        </p:txBody>
      </p:sp>
    </p:spTree>
    <p:extLst>
      <p:ext uri="{BB962C8B-B14F-4D97-AF65-F5344CB8AC3E}">
        <p14:creationId xmlns:p14="http://schemas.microsoft.com/office/powerpoint/2010/main" val="409775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6 &amp; 18: Thermodynamics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of prior lecture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– Endothermic and exothermic processes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Specific Heat and Calculations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Calorimetry – Measuring energy changes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changes in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377083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Endothermic processes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5102572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Endothermic reaction</a:t>
            </a:r>
            <a:r>
              <a:rPr lang="en-US" sz="2400" dirty="0">
                <a:latin typeface="Arial"/>
                <a:cs typeface="Arial"/>
              </a:rPr>
              <a:t> – overall reaction results in positive change in energy (</a:t>
            </a:r>
            <a:r>
              <a:rPr lang="en-US" sz="2400" dirty="0">
                <a:ea typeface="+mn-lt"/>
                <a:cs typeface="+mn-lt"/>
              </a:rPr>
              <a:t>Δ</a:t>
            </a:r>
            <a:r>
              <a:rPr lang="en-US" sz="2400" dirty="0">
                <a:latin typeface="Arial"/>
                <a:ea typeface="+mn-lt"/>
                <a:cs typeface="Arial"/>
              </a:rPr>
              <a:t>E = </a:t>
            </a:r>
            <a:r>
              <a:rPr lang="en-US" sz="2400" dirty="0" err="1">
                <a:latin typeface="Arial"/>
                <a:ea typeface="+mn-lt"/>
                <a:cs typeface="Arial"/>
              </a:rPr>
              <a:t>E</a:t>
            </a:r>
            <a:r>
              <a:rPr lang="en-US" sz="2400" baseline="-25000" dirty="0" err="1">
                <a:latin typeface="Arial"/>
                <a:ea typeface="+mn-lt"/>
                <a:cs typeface="Arial"/>
              </a:rPr>
              <a:t>products</a:t>
            </a:r>
            <a:r>
              <a:rPr lang="en-US" sz="2400" dirty="0">
                <a:latin typeface="Arial"/>
                <a:ea typeface="+mn-lt"/>
                <a:cs typeface="Arial"/>
              </a:rPr>
              <a:t> – </a:t>
            </a:r>
            <a:r>
              <a:rPr lang="en-US" sz="2400" dirty="0" err="1">
                <a:latin typeface="Arial"/>
                <a:ea typeface="+mn-lt"/>
                <a:cs typeface="Arial"/>
              </a:rPr>
              <a:t>E</a:t>
            </a:r>
            <a:r>
              <a:rPr lang="en-US" sz="2400" baseline="-25000" dirty="0" err="1">
                <a:latin typeface="Arial"/>
                <a:ea typeface="+mn-lt"/>
                <a:cs typeface="Arial"/>
              </a:rPr>
              <a:t>reactants</a:t>
            </a:r>
            <a:r>
              <a:rPr lang="en-US" sz="2400" dirty="0">
                <a:latin typeface="Arial"/>
                <a:ea typeface="+mn-lt"/>
                <a:cs typeface="Arial"/>
              </a:rPr>
              <a:t>)</a:t>
            </a:r>
            <a:endParaRPr lang="en-US" sz="2400" b="1" dirty="0"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latin typeface="Arial"/>
                <a:cs typeface="Arial"/>
              </a:rPr>
              <a:t>Activation energy (E</a:t>
            </a:r>
            <a:r>
              <a:rPr lang="en-US" sz="2400" b="1" baseline="-25000">
                <a:latin typeface="Arial"/>
                <a:cs typeface="Arial"/>
              </a:rPr>
              <a:t>a</a:t>
            </a:r>
            <a:r>
              <a:rPr lang="en-US" sz="2400" b="1">
                <a:latin typeface="Arial"/>
                <a:cs typeface="Arial"/>
              </a:rPr>
              <a:t>)</a:t>
            </a:r>
            <a:r>
              <a:rPr lang="en-US" sz="2400" dirty="0">
                <a:latin typeface="Arial"/>
                <a:cs typeface="Arial"/>
              </a:rPr>
              <a:t> – minimum amount of energy to start reaction</a:t>
            </a:r>
            <a:endParaRPr lang="en-US"/>
          </a:p>
        </p:txBody>
      </p:sp>
      <p:pic>
        <p:nvPicPr>
          <p:cNvPr id="4" name="Picture 3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3D820ADE-0640-91F0-830C-E5883B4A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87" y="1293944"/>
            <a:ext cx="3718061" cy="3567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20421-284A-A403-63AE-09CD5B14B360}"/>
              </a:ext>
            </a:extLst>
          </p:cNvPr>
          <p:cNvSpPr txBox="1"/>
          <p:nvPr/>
        </p:nvSpPr>
        <p:spPr>
          <a:xfrm>
            <a:off x="6324113" y="2991298"/>
            <a:ext cx="37226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Generic reaction: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A + B --&gt; C + D</a:t>
            </a:r>
          </a:p>
        </p:txBody>
      </p:sp>
    </p:spTree>
    <p:extLst>
      <p:ext uri="{BB962C8B-B14F-4D97-AF65-F5344CB8AC3E}">
        <p14:creationId xmlns:p14="http://schemas.microsoft.com/office/powerpoint/2010/main" val="243011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Examples of endothermic processes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A diagram of a water cycle&#10;&#10;Description automatically generated">
            <a:extLst>
              <a:ext uri="{FF2B5EF4-FFF2-40B4-BE49-F238E27FC236}">
                <a16:creationId xmlns:a16="http://schemas.microsoft.com/office/drawing/2014/main" id="{8DF02A7B-47A4-8B6B-8749-26EAD21E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84" y="1371204"/>
            <a:ext cx="7419232" cy="499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5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Exothermic</a:t>
            </a:r>
            <a:r>
              <a:rPr lang="en-US" dirty="0"/>
              <a:t> processes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5102572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Exothermic reaction</a:t>
            </a:r>
            <a:r>
              <a:rPr lang="en-US" sz="2400" dirty="0">
                <a:latin typeface="Arial"/>
                <a:cs typeface="Arial"/>
              </a:rPr>
              <a:t> – overall reaction results in negative change in energy (</a:t>
            </a:r>
            <a:r>
              <a:rPr lang="en-US" sz="2400" dirty="0">
                <a:ea typeface="+mn-lt"/>
                <a:cs typeface="+mn-lt"/>
              </a:rPr>
              <a:t>Δ</a:t>
            </a:r>
            <a:r>
              <a:rPr lang="en-US" sz="2400" dirty="0">
                <a:latin typeface="Arial"/>
                <a:ea typeface="+mn-lt"/>
                <a:cs typeface="Arial"/>
              </a:rPr>
              <a:t>E = </a:t>
            </a:r>
            <a:r>
              <a:rPr lang="en-US" sz="2400" dirty="0" err="1">
                <a:latin typeface="Arial"/>
                <a:ea typeface="+mn-lt"/>
                <a:cs typeface="Arial"/>
              </a:rPr>
              <a:t>E</a:t>
            </a:r>
            <a:r>
              <a:rPr lang="en-US" sz="2400" baseline="-25000" dirty="0" err="1">
                <a:latin typeface="Arial"/>
                <a:ea typeface="+mn-lt"/>
                <a:cs typeface="Arial"/>
              </a:rPr>
              <a:t>products</a:t>
            </a:r>
            <a:r>
              <a:rPr lang="en-US" sz="2400" dirty="0">
                <a:latin typeface="Arial"/>
                <a:ea typeface="+mn-lt"/>
                <a:cs typeface="Arial"/>
              </a:rPr>
              <a:t> – </a:t>
            </a:r>
            <a:r>
              <a:rPr lang="en-US" sz="2400" dirty="0" err="1">
                <a:latin typeface="Arial"/>
                <a:ea typeface="+mn-lt"/>
                <a:cs typeface="Arial"/>
              </a:rPr>
              <a:t>E</a:t>
            </a:r>
            <a:r>
              <a:rPr lang="en-US" sz="2400" baseline="-25000" dirty="0" err="1">
                <a:latin typeface="Arial"/>
                <a:ea typeface="+mn-lt"/>
                <a:cs typeface="Arial"/>
              </a:rPr>
              <a:t>reactants</a:t>
            </a:r>
            <a:r>
              <a:rPr lang="en-US" sz="2400" dirty="0">
                <a:latin typeface="Arial"/>
                <a:ea typeface="+mn-lt"/>
                <a:cs typeface="Arial"/>
              </a:rPr>
              <a:t>)</a:t>
            </a:r>
            <a:endParaRPr lang="en-US" sz="2400" b="1" dirty="0"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Activation energy (E</a:t>
            </a:r>
            <a:r>
              <a:rPr lang="en-US" sz="2400" b="1" baseline="-25000" dirty="0">
                <a:latin typeface="Arial"/>
                <a:cs typeface="Arial"/>
              </a:rPr>
              <a:t>a</a:t>
            </a:r>
            <a:r>
              <a:rPr lang="en-US" sz="2400" b="1" dirty="0">
                <a:latin typeface="Arial"/>
                <a:cs typeface="Arial"/>
              </a:rPr>
              <a:t>)</a:t>
            </a:r>
            <a:r>
              <a:rPr lang="en-US" sz="2400" dirty="0">
                <a:latin typeface="Arial"/>
                <a:cs typeface="Arial"/>
              </a:rPr>
              <a:t> – minimum amount of energy to start reaction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20421-284A-A403-63AE-09CD5B14B360}"/>
              </a:ext>
            </a:extLst>
          </p:cNvPr>
          <p:cNvSpPr txBox="1"/>
          <p:nvPr/>
        </p:nvSpPr>
        <p:spPr>
          <a:xfrm>
            <a:off x="6324113" y="2991298"/>
            <a:ext cx="37226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Generic reaction: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A + B --&gt; C + D</a:t>
            </a:r>
          </a:p>
        </p:txBody>
      </p:sp>
      <p:pic>
        <p:nvPicPr>
          <p:cNvPr id="9" name="Picture 8" descr="A diagram of energy and energy&#10;&#10;Description automatically generated">
            <a:extLst>
              <a:ext uri="{FF2B5EF4-FFF2-40B4-BE49-F238E27FC236}">
                <a16:creationId xmlns:a16="http://schemas.microsoft.com/office/drawing/2014/main" id="{D200A1D0-6474-FC0E-EC21-59BD6108D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134" y="1293944"/>
            <a:ext cx="3972943" cy="38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examples of exothermic processes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https://media.istockphoto.com/id/1333126559/vector/exothermic-reactions-with-negative-enthalpy-change-examples-in-outline-set.jpg?s=612x612&amp;w=is&amp;k=20&amp;c=NHNXZ3x4otWdoV7RrHv7KnD3-fR5NSug8VGcF5YJY28=">
            <a:extLst>
              <a:ext uri="{FF2B5EF4-FFF2-40B4-BE49-F238E27FC236}">
                <a16:creationId xmlns:a16="http://schemas.microsoft.com/office/drawing/2014/main" id="{56763899-6581-A12A-A6F9-9EC61C1E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55" y="1173079"/>
            <a:ext cx="5105016" cy="51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Q: How does a chemical reaction happen?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Molecules must collide</a:t>
            </a:r>
            <a:endParaRPr lang="en-US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Molecules must collide with enough energy to begin to break the old bonds so new bonds can form (Activation energy) </a:t>
            </a:r>
            <a:endParaRPr lang="en-US" dirty="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2400" dirty="0">
                <a:ea typeface="+mn-lt"/>
                <a:cs typeface="+mn-lt"/>
              </a:rPr>
              <a:t>Molecules must collide with the correct orientation</a:t>
            </a:r>
            <a:endParaRPr lang="en-US" dirty="0"/>
          </a:p>
        </p:txBody>
      </p:sp>
      <p:pic>
        <p:nvPicPr>
          <p:cNvPr id="4" name="Picture 3" descr="data:image/png;base64,iVBORw0KGgoAAAANSUhEUgAAAScAAACrCAMAAAATgapkAAABDlBMVEX////6AAAAAAAAAP/7+/v39/fl5eVGRkb//Pz8/Pzr6+uTk5P19fU1NTX/+PcoKCiurq7+5ePY2NjQ0ND+7ez9yMXJycni4uK0tLTc3Nz7QDWhoaHAwMCoqKj7OC66urrp6f9ycnJPT08hISGEhIQUFBT9lpD6KyD4+P/8g31BQUFhYWExMTEZGf/9wL3+1dJZWVlwcP/Y2P+Xl/+Hh//x8f+xsf+7u//7YlqVlf/R0f9ubm4aGhp+fn4rK//f3/9MTP9CQv/8p6L7c2vHx/8yMv9iYv9UVP/7b2f8kYukpP/9trL8npn7T0b7YFj+29hdXf9+fv+3t//6IxT7VEt1df+goP9qav+EhP86Ov/rDcknAAASwUlEQVR4nO1diVvaThNOljsJZzAQE+RWOVS0Wg/AA68qHu1Pbb/+///IN7MhkEAIWCHBlvd5bEkIm913Z2ZnZy+GWWKJJZZYYoklllji3fD6EwL9kEgLQ19JypRpKKpfkRmGUxK9GyX5Y3niRYaR+XxJT49J8cOZG/1RSrZ+xmtxmxdlhYN3KKn+rRS8D16bzlgnUiOkLOGnEkkMfdckk/LWewORYwQ4lYhObLM63S/HIEt8jEoQMf0W4UcfE/Ki4aJASNGyepR6aviWSlIZAj9WSJ8Vkb6Ph0KMPI1IEyVB6viJJ6IkeZmE6GU4iWP8KpcnTEoMiQKTUlUgn5FVTobEBQm+ZsQUp2rEehsBJoYvlPpvTegF9IqcfktVBUg4BX9+GSoG35FSU358nSpBlSdkQdXKLURrDFcuwqPFfqZ5i+z7y6TZv6uQtFqu0lcmIHEBCsL4JDUFbGJmZEybEwWRChepMRkUi0y/InzFssgIVZLwVWuWPNU4JlAUaE7ChDSZNpFAtGSxSIpRwuRJk6TUMiFRCSgl4WiLSQXg/4QvXK0TksUkUiBGMcJzXLrPky/QEyi/LmIZqKywnyNVrkb8KLoKvKNMyoUoJ0YJKXBMNAoSoWi1rcIffoyRdJ/5USPgL4II6QrJQ/EKVAGqLShAWqgXhAboioKCySnwTxuSq1GlkSDjGaJyHN/nKUFKjKYRPBmj4gkS0GqsJFeJX4RHA2UmQKR0i4DqFVSBVMUEqTLAlUJacEuVigEmTMQsqWkUqJADir4U53sqy/WK5ycNWSV5eLYGd0SQ70AAipFVSdQfqENKbaZIYmKriA+3oTA8JMrQB3sJhQMjGeei+M6qql9noZrpu0EHSyDSEolxULFtkpVJDSpHipF6WhMJjlacQbE1yUpBPrL9ujEjBnWs8ZTAHHqrURACoRyghW1CipTqRhnLwlTLTLFcq5UJU6/qeQfpg0Ta2Sw/4KlE/PBvulgnrXrTh+oN2ajXOaZGK6Xc4AjvBd6YQjRForUaCTOtQAiTBwSiHIhblvKkS5GPyopaDBtQ14pKCpr+86RBJUEi6Xq+noXiiKUiKcN9WSKBWoMoaU0BoJjIE5/NtjFbDRJNATsZylMJimthCrFEeS9j4AluKCTBIU81Qk25jDwFWigOlKdiRlF4bz0APBUGPGWwVBkmW6W5LhHkXm00SLVW8jFaNophjqmSVojKLuEEFEfkqQAJxpgWJBZuYYKNIgdplWgyKlcLK5QnFDW1HDWixxMtojcPzGtiVm5UJdIMQ+XUxGqPp7aiKGKMqL0ycwP7JFeFJg8Cj7KIdt1Kw5H8ajqd9Rl4ksFoACEkIbU0nhgSTlG9a8VKoHeg4ly7FBrwFAOLpttxbz3NFxgrvStwSLRC8lhd0LhUmRDUsELq/nDYL9cUkCedJyQe5IdPKCQc4hsymnAu3IBvBL8RokZUgVr/NClk05rGNEnNi+YoDzktIk+SDCykawmdJ97Ik9fHRWMoFKUE6KIAljFrKU6IFKP5BZAy4y1g2bCZrBMUKSw/2EuQ4igpRMsMV4VL0VcOQ8WFdS4yul/gZ/IgJd5Ag+nx0xPiLNpxTiQNbwMzW0Ve/XVSBDsuYzPhh9oAiSNa3UF7mMLXhGXG75VRNuWBi9AHtU/Rnnkq0IL0aGiDMonoWpSLRIDsc2iNatSSImSgQun7BXK5jYlhAkURefBa8OT1eb0+n/ZJ++vpjE/0hXzaDfgMrTcD7S1TjzJMSBbhrg/ueGmKoVojFPKBNuE/3ja05yC7ep349JcKkozph+ApL1a5H9PxMtWwwHgTiVAvQe114Tz+B14D3IbSolplqMEb4amohPQXQUG0n2v5wI+cGMI3CpCOIPm1LyiKTfisP0nyCZq2X5UxC4WmBU2jAHcjb/1NlDQLljYuQQb+Xjvqh5flwyGL5wao0ZYyT8CAlyy+jhmaZjB6XiC3bPEcV2+OkjcVsgafWmqFi4bE1RF32xpCqcSN+UZpllTLb9L92ylUFoFRLH3aAfI8FdlMvm1lC5hQbJBX6C+AGqYyVk7NhLfYID2WjKxljpZYYoklllhiiSX+BmyeXf38cn+Vs3dp/3VsHt5seRCnu1du52WBcfbdM8CPA7ezs6i4Qlk63/96eL9LP+XcztBiYg/IOf1Pk6K9XSDq+6bLOVpIbN56PNdn+lXoGIi6dzM/i4p7j2drz3D9Btc5tzKzuAhdeDxfjDdy10uBssAe6FnOdGff47lZulHD+A8aOPOdK7BXOTeystD46fH8Mt/JbXm2zqwf/odhwdO12bAvgfjq8dya7+ROl/I0CrBGHnNP5WRpnyxwAN74V9OdL8v2zgrQUzk3CtTB72HilkCcgED9MFz/ALVbhgwsAH6lZ19XtE3QuqU4WeLgHKj5dUI/n/zyaH6CxFtNoPi3cXBLQ5lv+2/XNFCH9yRS+MPpBn8xDva3+uHM03st+iRWo9PNoXAUEZffv/fjlLJ08SWn3/I3LOd4uYrIUSXuchY2z64OT3KmW23LeUJuosuyq0m3MzGKDGmOmZbkDiKPLFtxMwNp0fo+WPOPLRqZLTos++Km3nHFcYtvUgEiOZoVO0ReWPbBzQxI5bFNm9AmirmzF5x7dsbhgWU3XLVOSnj8AqoQT9q+/lVk5bLjRI6sEN8wi9OO4yrYsJ2VmzaoHjY4c8/OGFRY9tHgPyXX2Iqz7pRgMZ3c9P3gYxJMxMqcszMGO/DqruEatPDFWS2Uppy9jLh0rWX+BrwYqijJOm7UeRvzNIwVsKWuNM07LOLoWb++Y9k1Z9Uu1GjbfR3cqRgkKPLKsm5Y8uAR8AJEvVQ0pp43HM8HZ2+esCINdgB8vVcXeqMrqHXb4I+zG+uYm4rz2ZAsVrsYEFk11VwczOnOvLM0molXaheDXZSpjU4EK2/b4TzwRfvvoWF5MlSdK5a8o5vFSAeqjV0FwTpy2OH12psnzb8bSFAEaGOdVjyU6bve5+T6BjXpTgu1P2q9hHcAgwQlO0+gdyY/xgl0TDYyXsGWz+EsMCqZFBLYhqaG5nKl8sJqzbOzMp8c6gBDhl6exz49J/DVSYOaKPVdJv6AloF9uexsOC30z2um8FxSM+qcsyMdwuTxgnXoWV1Sq/DYiVPP+G7ib2aK5LpR0zWjLlTzFkHE5Hy7MvaG+VnTNvZyhT7ncvQ12YsbqGGijHQkKuz63LIW6Tw+2j8BzvDLU0cnM7nqvCU3AMNQNCsCTwJDUcS5+lVxSNzeLIIErRl6ddC3eppXZibCaNTFBjEvLL40+3ozBtjFddsHhiQI9dC1OLU5DJVtGXeSgIZwnmGfrt7wj8Wd2Rd4dNyS9/E85L5xPCn0lQ/ydTljlyVobGgnGpxns8cCxFZcipNHOhtDmpUokLamfNsTDch7Edy+XDW8DcTlm225I08mCUqu77g3gp0cUflYuZz2asN7l4bbO3cfbvoi5nZhZ6KDCxK04d5IyyQI7QJn6CxrCB6xLx9u+yomCcIomL0lx7EzpwMZ70AIaEo+mgsxE6O+8zJscFbtNely9iZyxsBAxqVBnlbNWvhnQIMz6FoGuxO5X1nMKRADxLU+en9CS3c2zgsk86iVO/h8R/tu32yfjzy4NB41LcCSrIIjyK5pHRdsw2cRT0yuaQYn2T3Cinhx03WcBbBT0Y1gLINd7QapUV+bSYEqqL7P61qwpLLz6M44yswA9vM1iGJPmdp+XpvV8B52GR+1qFs34to4yqyw0nd04uuoG2uzM6dUktjH9WfajGEUfMEtkB3AsfmmV/PzJS3ZrEIa2I5+2+6TXplFM+oWts0DCztr75gv4psQFzWPo7g3Ij4DBIcat+f3hKH8+QlbqZlH4oKrn9eSB9c3jB3g4PvCUPli2mf3/ba56QQ9fFxsj9sGz0bxWXlfj0UipGC9V6CGiNkXiBtMoTOIdB46hmG5u7vZyHPw1aaPJfCjoDsbZ8ZPbUYJMlxuO22eki9GkwhSsGZZukg8bgyWPU+acNi1C0NxgVHQXVVr4yeBxV0YfjYiuWFUfOxBWvK0YoptrE8KbQTtO8DeYTAJYKlpO1XuyN1561PytG0KOt9N4unds8z5CSxpboe7I3FT8vQOeYocvTN4zzVik0aWI6vsk4s+E/TFDTztzEjv4pXVd5WJm2J26vaKm57AH/H0MIkn91efzRrz4ulvg5mn5yVPYwA8bXRXNHS3H5Y8jQHGVE0Yy9NRPKljol/w98GKJzVf4pVMLK2KiYSc8uNkMJwTvdrHxmfnafPgYPN9OwACTy8P3e62Bk3vsoFwvVgmffBat9YEt+Y2zAIn/7v9fXrx/ed7dvpB+2Sy44OVGD6B86dkUcW98jEy9u2yh4rba18/hKuL/sL+t9zUvzLztDNuxQrap0hQA7Xji8lTfOIUkM19jaItug3C75NpU34PT/2rReVpZ3XSwEWI0nR7f7J38t8NbhUxLVF/E08YzHmynzmNW5Ne6Psnn5wDUbnp0v4jnjqLyFPkDtfd2I/w4MZIN7n+Je7Wsjtd6snVsXbciJ2F5ynyDZ2aCaFmULXfOcP1GfA2Xav3t/D0jOPFTxOsUw60zrxpOZir46nSR//JxNPGp+Spi0P1dvMw6blTX0c2Kt3b8txO5XBGHiqGWfHJu7uHcf2Wp8XlKYjjxS8dc84FgZNFScpm+FI7Xys0OCvpOTif2pJPhZ2XF8NAUHdjbZH6LRFcvDU8CubTT10k0UCjli/huokfHs+h+anNmxlvwBmMLOy44rM2S2NY61RVElOcYBiSD70Nmyfc0fxf2ah0BXvyl1ONpO+P7Pt3dj1bvVtc4PpJdl1b5D24+2AZnv9q3lZSu3P+L+wsGcH5Qxs4YN81DIUlj9hHK6LAL9gysbL5e1q/4HMDCGHZR63zi9sEaC03Tky0nsn3y+P5n/Eae3v/gnnClu5bz63BQUNqy7dxMl/F0uU8Me0QHPriGVFEh5Hb2ztz4siQ4OvAQYmv0jDrg91EPspMTvt8gkfmXLhonfaOz6Hetq5/Hc6fKmPvga7jurTt5m3+D2NPb1+vDo/pwULn7mndwfFgJ9DvU8fBZoKuFpN+sonW6XE6DYbYgdPYo2HVi1+/tPCqs/sU09mzl/Zj0Ve3OksXLm6ijJGKrX0qzbkvKFj/OfjyB7Tgk93Ns59vNzdvX/Zc3OF9E7R+q69se6ceB7sFyYruS01EaHPT3W3w8WQjQxdqeGP1eYL6UmuO79HxRzgAo/TTeOOrx6mDQ3DvPPZyqplk8nx3uD3YO7y/P7R1i0bO5zkYPhJqTgh2kSbr2NkwfFWrw9pnhdxxb3zw9ut4po49nreRO9/nmCsdOF79MuUqEYmM2SJ4BqBnEeg4H+sV7Q6pnSZhDpjMYIVdndY0NQNzy8Ymnl24dfPl/v7tN346HPPc95Fz1vY8nlMnOjBJ6w6dBVKtzNxy8YaD8Zq/kUPJGrHNPpnud707Yo2c4ml6KOW5mXFotQz6hGeJGoJbvlSWb2izWtAa7Zq17BDc3nll648QCk/Y4+7PgccWGqNZh/q5mIKs8oUWKRbasYSv981QGHV/xLK7jDla8fvh8MMPEKgQx9fC5XI1r4icl/H61RK8PzccH0SKney5TEa+Ybsw6yO4GbY6eADkXipcUyRUdU5SmlFCynjkxf6Q7YLr3wsVfxbI3Kw4yoTZE9i80AIBXr+k1IqEVJsaY/RAOs/poEd3v3AnG2XI3Kz42enw8aHYrh0zcrNabIVrvOoXBrYbbdd1Lz53gLNodheqtfMV5mbFkafhU3pBnfYZscBn5ZHd6ahDevvz6uRwH12tBRv1Eed41gTq0pC/9MNmOOfw1OC677sbvhhBPjy/tDfPR4zMrZ3Zye1f9+ZA3jgb9rVFBP11f2vcqSazwI/h0x1xHpEdBbnD493d/a9uBgyHEangjnqJwIR17R/C1fD0KrBBFwtlnici/joxbv5xYDDXOF3vZOQ80UXHCp1GNve1bifYhOX0qz1ox24XqxmbgA4G8e4cmJiEjf21Fp87QN/xUw3KByvvCOJ9EMf0/MLd4y83W++Znb4IiOP4wtRBvA8i9N/1wCn69ZmkiU5eOXJupXruuMfUzdUCNfcTsU0Xdzm7Wjl3dXi496n8AbpG4bMvFpw/knSNwpqrW5B/AsTRNL3Gh45y2FnorTVdwLa+RsF0uGHnU+8BOAcM1ijgnl29Fo8arM+8ZnfmCBkOocPTQSg5msFyc3+kxUNkdTA3GjfU7dDDVQbzXpfowXg+Ct0Gjs7VWF/Y9ScLAdwY/QUNltsZWXTQNVUbn3gbV2ewM816zyW2nQnUfXbQRVWdpQW3h7aoammaJgDHENjXzzER2EXg8qClczkZuAGEw6dmf04kXxf41JtFwtIdWGKJJf42/B/TVODFGfv3xgAAAABJRU5ErkJggg==">
            <a:extLst>
              <a:ext uri="{FF2B5EF4-FFF2-40B4-BE49-F238E27FC236}">
                <a16:creationId xmlns:a16="http://schemas.microsoft.com/office/drawing/2014/main" id="{0A1A2D75-0166-0E13-1908-464A4837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30" y="3580371"/>
            <a:ext cx="4451633" cy="25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Q: How catalyst affects chemical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5266487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Activation Energy (E</a:t>
            </a:r>
            <a:r>
              <a:rPr lang="en-US" sz="2400" baseline="-25000" dirty="0">
                <a:latin typeface="Arial"/>
                <a:cs typeface="Arial"/>
              </a:rPr>
              <a:t>a</a:t>
            </a:r>
            <a:r>
              <a:rPr lang="en-US" sz="2400" dirty="0">
                <a:latin typeface="Arial"/>
                <a:cs typeface="Arial"/>
              </a:rPr>
              <a:t>) determines the rate of the reaction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Catalyst speeds up the reaction by lowering E</a:t>
            </a:r>
            <a:r>
              <a:rPr lang="en-US" sz="2400" baseline="-25000" dirty="0">
                <a:latin typeface="Arial"/>
                <a:cs typeface="Arial"/>
              </a:rPr>
              <a:t>a</a:t>
            </a:r>
          </a:p>
        </p:txBody>
      </p:sp>
      <p:pic>
        <p:nvPicPr>
          <p:cNvPr id="4" name="Picture 3" descr="https://chemistrytalk.org/wp-content/uploads/2023/03/Catalyst_Energy_Diagram.png">
            <a:extLst>
              <a:ext uri="{FF2B5EF4-FFF2-40B4-BE49-F238E27FC236}">
                <a16:creationId xmlns:a16="http://schemas.microsoft.com/office/drawing/2014/main" id="{55C9A7B1-5E5B-E0AB-2D53-27A5294D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1576407"/>
            <a:ext cx="4239821" cy="34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How catalyst affects chemical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5248235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Catalysts facilitate the collisions between reactants</a:t>
            </a:r>
          </a:p>
        </p:txBody>
      </p:sp>
      <p:pic>
        <p:nvPicPr>
          <p:cNvPr id="4" name="Picture 3" descr="Diagram of a diagram of a reaction&#10;&#10;Description automatically generated">
            <a:extLst>
              <a:ext uri="{FF2B5EF4-FFF2-40B4-BE49-F238E27FC236}">
                <a16:creationId xmlns:a16="http://schemas.microsoft.com/office/drawing/2014/main" id="{997CEFB5-297C-A74C-C4C4-33ED2C89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933" y="1512928"/>
            <a:ext cx="4513595" cy="30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12: Thermodynamics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Cartoon of a cartoon of a person and person standing next to a large device&#10;&#10;Description automatically generated">
            <a:extLst>
              <a:ext uri="{FF2B5EF4-FFF2-40B4-BE49-F238E27FC236}">
                <a16:creationId xmlns:a16="http://schemas.microsoft.com/office/drawing/2014/main" id="{F21E3045-4F0A-5CB0-6B8A-26580A19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39" y="1298797"/>
            <a:ext cx="5180214" cy="50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6 &amp; 18: Thermodynamics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of prior lecture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– Endothermic and exothermic processes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Specific Heat and Calculations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Calorimetry – Measuring energy changes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changes in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201468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Quantifying heat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+mj-lt"/>
                <a:ea typeface="+mj-lt"/>
                <a:cs typeface="Arial"/>
              </a:rPr>
              <a:t>q = </a:t>
            </a:r>
            <a:r>
              <a:rPr lang="en-US" sz="2400" err="1">
                <a:latin typeface="+mj-lt"/>
                <a:ea typeface="+mj-lt"/>
                <a:cs typeface="Arial"/>
              </a:rPr>
              <a:t>mc</a:t>
            </a:r>
            <a:r>
              <a:rPr lang="en-US" sz="2400" err="1">
                <a:latin typeface="+mj-lt"/>
                <a:ea typeface="+mn-lt"/>
                <a:cs typeface="+mn-lt"/>
              </a:rPr>
              <a:t>Δ</a:t>
            </a:r>
            <a:r>
              <a:rPr lang="en-US" sz="2400" err="1">
                <a:latin typeface="+mj-lt"/>
                <a:ea typeface="+mj-lt"/>
                <a:cs typeface="Arial"/>
              </a:rPr>
              <a:t>T</a:t>
            </a:r>
            <a:endParaRPr lang="en-US" sz="2400">
              <a:latin typeface="+mj-lt"/>
              <a:ea typeface="+mj-lt"/>
              <a:cs typeface="Arial"/>
            </a:endParaRPr>
          </a:p>
          <a:p>
            <a:endParaRPr lang="en-US" sz="2400" dirty="0">
              <a:latin typeface="+mj-lt"/>
              <a:ea typeface="+mj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+mj-lt"/>
                <a:ea typeface="+mj-lt"/>
                <a:cs typeface="Arial"/>
              </a:rPr>
              <a:t>m is the mass of the material (grams)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+mj-lt"/>
                <a:ea typeface="+mj-lt"/>
                <a:cs typeface="Arial"/>
              </a:rPr>
              <a:t>c is the </a:t>
            </a:r>
            <a:r>
              <a:rPr lang="en-US" sz="2400" b="1" dirty="0">
                <a:latin typeface="+mj-lt"/>
                <a:ea typeface="+mj-lt"/>
                <a:cs typeface="Arial"/>
              </a:rPr>
              <a:t>specific heat capacity </a:t>
            </a:r>
            <a:r>
              <a:rPr lang="en-US" sz="2400" dirty="0">
                <a:latin typeface="+mj-lt"/>
                <a:ea typeface="+mj-lt"/>
                <a:cs typeface="Arial"/>
              </a:rPr>
              <a:t>(J/(g </a:t>
            </a:r>
            <a:r>
              <a:rPr lang="en-US" sz="2400" dirty="0">
                <a:latin typeface="+mj-lt"/>
                <a:ea typeface="+mn-lt"/>
                <a:cs typeface="+mn-lt"/>
              </a:rPr>
              <a:t>°</a:t>
            </a:r>
            <a:r>
              <a:rPr lang="en-US" sz="2400" dirty="0">
                <a:latin typeface="+mj-lt"/>
                <a:ea typeface="+mj-lt"/>
                <a:cs typeface="Arial"/>
              </a:rPr>
              <a:t>C)) - amount of heat to heat a substance by 1 gram per 1 </a:t>
            </a:r>
            <a:r>
              <a:rPr lang="en-US" sz="2400" dirty="0">
                <a:latin typeface="+mj-lt"/>
                <a:ea typeface="+mn-lt"/>
                <a:cs typeface="+mn-lt"/>
              </a:rPr>
              <a:t>°</a:t>
            </a:r>
            <a:r>
              <a:rPr lang="en-US" sz="2400" dirty="0">
                <a:latin typeface="+mj-lt"/>
                <a:ea typeface="+mj-lt"/>
                <a:cs typeface="Arial"/>
              </a:rPr>
              <a:t>C 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ΔT is the change in temperature (°C)</a:t>
            </a:r>
            <a:endParaRPr lang="en-US" sz="2400" dirty="0">
              <a:ea typeface="+mn-lt"/>
              <a:cs typeface="Arial"/>
            </a:endParaRPr>
          </a:p>
          <a:p>
            <a:endParaRPr lang="en-US" sz="2400" dirty="0">
              <a:latin typeface="+mj-lt"/>
              <a:ea typeface="+mj-lt"/>
              <a:cs typeface="Arial"/>
            </a:endParaRPr>
          </a:p>
          <a:p>
            <a:pPr algn="ctr"/>
            <a:r>
              <a:rPr lang="en-US" sz="2400" dirty="0">
                <a:ea typeface="+mn-lt"/>
                <a:cs typeface="+mn-lt"/>
              </a:rPr>
              <a:t>ΔT</a:t>
            </a:r>
            <a:r>
              <a:rPr lang="en-US" sz="2400" dirty="0">
                <a:latin typeface="+mj-lt"/>
                <a:ea typeface="+mj-lt"/>
                <a:cs typeface="Arial"/>
              </a:rPr>
              <a:t> = </a:t>
            </a:r>
            <a:r>
              <a:rPr lang="en-US" sz="2400" err="1">
                <a:latin typeface="+mj-lt"/>
                <a:ea typeface="+mj-lt"/>
                <a:cs typeface="Arial"/>
              </a:rPr>
              <a:t>T</a:t>
            </a:r>
            <a:r>
              <a:rPr lang="en-US" sz="2400" baseline="-25000" err="1">
                <a:latin typeface="+mj-lt"/>
                <a:ea typeface="+mj-lt"/>
                <a:cs typeface="Arial"/>
              </a:rPr>
              <a:t>final</a:t>
            </a:r>
            <a:r>
              <a:rPr lang="en-US" sz="2400" dirty="0">
                <a:latin typeface="+mj-lt"/>
                <a:ea typeface="+mj-lt"/>
                <a:cs typeface="Arial"/>
              </a:rPr>
              <a:t> - </a:t>
            </a:r>
            <a:r>
              <a:rPr lang="en-US" sz="2400" err="1">
                <a:latin typeface="+mj-lt"/>
                <a:ea typeface="+mj-lt"/>
                <a:cs typeface="Arial"/>
              </a:rPr>
              <a:t>T</a:t>
            </a:r>
            <a:r>
              <a:rPr lang="en-US" sz="2400" baseline="-25000" err="1">
                <a:latin typeface="+mj-lt"/>
                <a:ea typeface="+mj-lt"/>
                <a:cs typeface="Arial"/>
              </a:rPr>
              <a:t>initial</a:t>
            </a:r>
            <a:endParaRPr lang="en-US" sz="2400" baseline="-25000">
              <a:latin typeface="+mj-lt"/>
              <a:ea typeface="+mj-lt"/>
              <a:cs typeface="Arial"/>
            </a:endParaRPr>
          </a:p>
        </p:txBody>
      </p:sp>
      <p:pic>
        <p:nvPicPr>
          <p:cNvPr id="4" name="Picture 3" descr="https://media.geeksforgeeks.org/wp-content/uploads/20220916121147/SpecificheatCapacity.png">
            <a:extLst>
              <a:ext uri="{FF2B5EF4-FFF2-40B4-BE49-F238E27FC236}">
                <a16:creationId xmlns:a16="http://schemas.microsoft.com/office/drawing/2014/main" id="{3D50FB58-D754-6EAF-7B45-793673EC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90" y="4176704"/>
            <a:ext cx="3336372" cy="22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4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Specific heat capacity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E6A9FB-44DC-1D68-D23B-8BA877D2B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105" y="1148019"/>
            <a:ext cx="2998028" cy="56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2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Heating Example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ea typeface="+mn-lt"/>
                <a:cs typeface="Arial"/>
              </a:rPr>
              <a:t>Calculate the amount of heat (J) required to raise the temperature of 120.g of iron from 15.0 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 to 32.0 </a:t>
            </a:r>
            <a:r>
              <a:rPr lang="en-US" sz="2600" dirty="0">
                <a:ea typeface="+mn-lt"/>
                <a:cs typeface="+mn-lt"/>
              </a:rPr>
              <a:t>°C. Specific heat of iron is 0.442</a:t>
            </a:r>
          </a:p>
          <a:p>
            <a:r>
              <a:rPr lang="en-US" sz="2600" dirty="0">
                <a:ea typeface="+mn-lt"/>
                <a:cs typeface="+mn-lt"/>
              </a:rPr>
              <a:t>J/</a:t>
            </a:r>
            <a:r>
              <a:rPr lang="en-US" sz="2400" dirty="0">
                <a:ea typeface="+mn-lt"/>
                <a:cs typeface="+mn-lt"/>
              </a:rPr>
              <a:t>(g °C).</a:t>
            </a:r>
            <a:endParaRPr lang="en-US" sz="2600" dirty="0">
              <a:ea typeface="+mn-lt"/>
              <a:cs typeface="+mn-lt"/>
            </a:endParaRPr>
          </a:p>
        </p:txBody>
      </p:sp>
      <p:pic>
        <p:nvPicPr>
          <p:cNvPr id="4" name="Picture 3" descr="A close up of a number&#10;&#10;Description automatically generated">
            <a:extLst>
              <a:ext uri="{FF2B5EF4-FFF2-40B4-BE49-F238E27FC236}">
                <a16:creationId xmlns:a16="http://schemas.microsoft.com/office/drawing/2014/main" id="{9B11D5B6-2D82-E464-28D0-2E02FD2C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20" y="3475199"/>
            <a:ext cx="6130945" cy="15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Adding energy Example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ea typeface="+mn-lt"/>
                <a:cs typeface="Arial"/>
              </a:rPr>
              <a:t>Calculate the final temperature after 1500. J of energy is added to 20.0g of water at 24.0 </a:t>
            </a:r>
            <a:r>
              <a:rPr lang="en-US" sz="2600" dirty="0">
                <a:ea typeface="+mn-lt"/>
                <a:cs typeface="+mn-lt"/>
              </a:rPr>
              <a:t>°C. Specific heat of liquid water is 4.184 J/</a:t>
            </a:r>
            <a:r>
              <a:rPr lang="en-US" sz="2400" dirty="0">
                <a:ea typeface="+mn-lt"/>
                <a:cs typeface="+mn-lt"/>
              </a:rPr>
              <a:t>(g °C).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b="1" dirty="0">
                <a:ea typeface="+mn-lt"/>
                <a:cs typeface="+mn-lt"/>
              </a:rPr>
              <a:t>Game plan:</a:t>
            </a:r>
            <a:r>
              <a:rPr lang="en-US" sz="2400" dirty="0">
                <a:ea typeface="+mn-lt"/>
                <a:cs typeface="+mn-lt"/>
              </a:rPr>
              <a:t> Write out the formula and algebraically solve the equation. Plug.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9184-9892-8AD6-1245-2642CC55C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99" y="3815071"/>
            <a:ext cx="4388537" cy="2086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42D70A-C178-48F7-1FB2-9695B7333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838" y="3734804"/>
            <a:ext cx="5794850" cy="1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turn: removing energy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latin typeface="+mj-lt"/>
                <a:ea typeface="+mj-lt"/>
                <a:cs typeface="Arial"/>
              </a:rPr>
              <a:t>Suppose 1500. J of energy is removed from hot water at 80.0 </a:t>
            </a:r>
            <a:r>
              <a:rPr lang="en-US" sz="2600" dirty="0">
                <a:latin typeface="+mj-lt"/>
                <a:ea typeface="+mn-lt"/>
                <a:cs typeface="+mn-lt"/>
              </a:rPr>
              <a:t>°C. Calculate the final temperature. </a:t>
            </a:r>
            <a:r>
              <a:rPr lang="en-US" sz="2600" dirty="0">
                <a:ea typeface="+mn-lt"/>
                <a:cs typeface="+mn-lt"/>
              </a:rPr>
              <a:t>Specific heat of liquid water is 4.184 J/</a:t>
            </a:r>
            <a:r>
              <a:rPr lang="en-US" sz="2400" dirty="0">
                <a:ea typeface="+mn-lt"/>
                <a:cs typeface="+mn-lt"/>
              </a:rPr>
              <a:t>(g °C).</a:t>
            </a:r>
            <a:r>
              <a:rPr lang="en-US" sz="2400" dirty="0">
                <a:latin typeface="+mj-lt"/>
                <a:ea typeface="+mn-lt"/>
                <a:cs typeface="+mn-lt"/>
              </a:rPr>
              <a:t> </a:t>
            </a:r>
            <a:r>
              <a:rPr lang="en-US" sz="2600" dirty="0">
                <a:latin typeface="+mj-lt"/>
                <a:ea typeface="+mn-lt"/>
                <a:cs typeface="+mn-lt"/>
              </a:rPr>
              <a:t>Hint: keep in mind of sign conventions!</a:t>
            </a:r>
          </a:p>
        </p:txBody>
      </p:sp>
    </p:spTree>
    <p:extLst>
      <p:ext uri="{BB962C8B-B14F-4D97-AF65-F5344CB8AC3E}">
        <p14:creationId xmlns:p14="http://schemas.microsoft.com/office/powerpoint/2010/main" val="203463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Thermal equilibrium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11: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67032" y="4207900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Thermal Equilibrium</a:t>
            </a:r>
            <a:r>
              <a:rPr lang="en-US" sz="2400" dirty="0">
                <a:latin typeface="Arial"/>
                <a:cs typeface="Arial"/>
              </a:rPr>
              <a:t> – When temperature balances out, lead to no </a:t>
            </a:r>
            <a:r>
              <a:rPr lang="en-US" sz="2400" i="1" dirty="0">
                <a:latin typeface="Arial"/>
                <a:cs typeface="Arial"/>
              </a:rPr>
              <a:t>net</a:t>
            </a:r>
            <a:r>
              <a:rPr lang="en-US" sz="2400" dirty="0">
                <a:latin typeface="Arial"/>
                <a:cs typeface="Arial"/>
              </a:rPr>
              <a:t> flow of energy between the two blocks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Block A is hotter than B -&gt; heat flow from hot to cold reaching thermal equilibrium</a:t>
            </a:r>
          </a:p>
        </p:txBody>
      </p:sp>
      <p:pic>
        <p:nvPicPr>
          <p:cNvPr id="5" name="Picture 4" descr="https://lms.su.edu.pk/storage/uploads/1588561405-image.jpg">
            <a:extLst>
              <a:ext uri="{FF2B5EF4-FFF2-40B4-BE49-F238E27FC236}">
                <a16:creationId xmlns:a16="http://schemas.microsoft.com/office/drawing/2014/main" id="{3680D4EC-9300-8191-2E6E-DBE4DD92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" r="-50" b="39124"/>
          <a:stretch/>
        </p:blipFill>
        <p:spPr>
          <a:xfrm>
            <a:off x="1471071" y="1989240"/>
            <a:ext cx="9067346" cy="18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Thermal equilibrium</a:t>
            </a:r>
            <a:r>
              <a:rPr lang="en-US"/>
              <a:t> example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11: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67032" y="3683722"/>
            <a:ext cx="1048356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ea typeface="+mn-lt"/>
                <a:cs typeface="Arial"/>
              </a:rPr>
              <a:t>Suppose blocks A and B are of the same material and mass. Block A is at 100 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 and block B is at 50 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. Both comes into contact reaching thermal equilibrium without losing energy to the surrounding. Intuitively, what is the temperature at thermal equilibrium?</a:t>
            </a:r>
          </a:p>
        </p:txBody>
      </p:sp>
      <p:pic>
        <p:nvPicPr>
          <p:cNvPr id="5" name="Picture 4" descr="https://lms.su.edu.pk/storage/uploads/1588561405-image.jpg">
            <a:extLst>
              <a:ext uri="{FF2B5EF4-FFF2-40B4-BE49-F238E27FC236}">
                <a16:creationId xmlns:a16="http://schemas.microsoft.com/office/drawing/2014/main" id="{3680D4EC-9300-8191-2E6E-DBE4DD92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" r="-50" b="39124"/>
          <a:stretch/>
        </p:blipFill>
        <p:spPr>
          <a:xfrm>
            <a:off x="1471071" y="1445648"/>
            <a:ext cx="9067346" cy="18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97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Thermal equilibrium</a:t>
            </a:r>
            <a:r>
              <a:rPr lang="en-US"/>
              <a:t> example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11: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https://lms.su.edu.pk/storage/uploads/1588561405-image.jpg">
            <a:extLst>
              <a:ext uri="{FF2B5EF4-FFF2-40B4-BE49-F238E27FC236}">
                <a16:creationId xmlns:a16="http://schemas.microsoft.com/office/drawing/2014/main" id="{3680D4EC-9300-8191-2E6E-DBE4DD92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" r="-50" b="39124"/>
          <a:stretch/>
        </p:blipFill>
        <p:spPr>
          <a:xfrm>
            <a:off x="1471071" y="1445648"/>
            <a:ext cx="9067346" cy="1841617"/>
          </a:xfrm>
          <a:prstGeom prst="rect">
            <a:avLst/>
          </a:prstGeom>
        </p:spPr>
      </p:pic>
      <p:pic>
        <p:nvPicPr>
          <p:cNvPr id="4" name="Picture 3" descr="A math equations and formulas&#10;&#10;Description automatically generated">
            <a:extLst>
              <a:ext uri="{FF2B5EF4-FFF2-40B4-BE49-F238E27FC236}">
                <a16:creationId xmlns:a16="http://schemas.microsoft.com/office/drawing/2014/main" id="{ED04D282-4EBA-EEC3-9299-FB7F5C45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91" y="3530400"/>
            <a:ext cx="4247785" cy="270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4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turn: Thermal equilibrium Unequal masses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11: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67032" y="3683722"/>
            <a:ext cx="1048356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ea typeface="+mn-lt"/>
                <a:cs typeface="Arial"/>
              </a:rPr>
              <a:t>Suppose blocks A and B are of the same material but block A is 2 times heavier than block B (m</a:t>
            </a:r>
            <a:r>
              <a:rPr lang="en-US" sz="2600" baseline="-25000" dirty="0">
                <a:ea typeface="+mn-lt"/>
                <a:cs typeface="Arial"/>
              </a:rPr>
              <a:t>A</a:t>
            </a:r>
            <a:r>
              <a:rPr lang="en-US" sz="2600" dirty="0">
                <a:ea typeface="+mn-lt"/>
                <a:cs typeface="Arial"/>
              </a:rPr>
              <a:t> = 2 </a:t>
            </a:r>
            <a:r>
              <a:rPr lang="en-US" sz="2600" dirty="0" err="1">
                <a:ea typeface="+mn-lt"/>
                <a:cs typeface="Arial"/>
              </a:rPr>
              <a:t>m</a:t>
            </a:r>
            <a:r>
              <a:rPr lang="en-US" sz="2600" baseline="-25000" dirty="0" err="1">
                <a:ea typeface="+mn-lt"/>
                <a:cs typeface="Arial"/>
              </a:rPr>
              <a:t>B</a:t>
            </a:r>
            <a:r>
              <a:rPr lang="en-US" sz="2600" dirty="0">
                <a:ea typeface="+mn-lt"/>
                <a:cs typeface="Arial"/>
              </a:rPr>
              <a:t>). Block A is at 100 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 and block B is at 50 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. Both comes into contact reaching thermal equilibrium without losing energy to the surrounding. Write an algebraic expression determining the final temperature at thermal equilibrium.</a:t>
            </a:r>
          </a:p>
        </p:txBody>
      </p:sp>
      <p:pic>
        <p:nvPicPr>
          <p:cNvPr id="5" name="Picture 4" descr="https://lms.su.edu.pk/storage/uploads/1588561405-image.jpg">
            <a:extLst>
              <a:ext uri="{FF2B5EF4-FFF2-40B4-BE49-F238E27FC236}">
                <a16:creationId xmlns:a16="http://schemas.microsoft.com/office/drawing/2014/main" id="{3680D4EC-9300-8191-2E6E-DBE4DD92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" r="-50" b="39124"/>
          <a:stretch/>
        </p:blipFill>
        <p:spPr>
          <a:xfrm>
            <a:off x="1471071" y="1445648"/>
            <a:ext cx="9067346" cy="18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7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6 &amp; 18: Thermodynamics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of prior lecture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– Endothermic and exothermic processes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Specific Heat and Calculations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Calorimetry – Measuring energy changes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changes in chemical reactions</a:t>
            </a:r>
          </a:p>
          <a:p>
            <a:pPr marL="742950" lvl="1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Your turn: Thermal equilibrium different materials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11: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67032" y="3683722"/>
            <a:ext cx="10483566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ea typeface="+mn-lt"/>
                <a:cs typeface="Arial"/>
              </a:rPr>
              <a:t>Suppose blocks A and B are of the same mass but different materials (C</a:t>
            </a:r>
            <a:r>
              <a:rPr lang="en-US" sz="2600" baseline="-25000" dirty="0">
                <a:ea typeface="+mn-lt"/>
                <a:cs typeface="Arial"/>
              </a:rPr>
              <a:t>A</a:t>
            </a:r>
            <a:r>
              <a:rPr lang="en-US" sz="2600" dirty="0">
                <a:ea typeface="+mn-lt"/>
                <a:cs typeface="Arial"/>
              </a:rPr>
              <a:t> =/= C</a:t>
            </a:r>
            <a:r>
              <a:rPr lang="en-US" sz="2600" baseline="-25000" dirty="0">
                <a:ea typeface="+mn-lt"/>
                <a:cs typeface="Arial"/>
              </a:rPr>
              <a:t>B</a:t>
            </a:r>
            <a:r>
              <a:rPr lang="en-US" sz="2600" dirty="0">
                <a:ea typeface="+mn-lt"/>
                <a:cs typeface="Arial"/>
              </a:rPr>
              <a:t>). Block A is at 100 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 and block B is at 50 </a:t>
            </a:r>
            <a:r>
              <a:rPr lang="en-US" sz="2600" dirty="0">
                <a:ea typeface="+mn-lt"/>
                <a:cs typeface="+mn-lt"/>
              </a:rPr>
              <a:t>°C</a:t>
            </a:r>
            <a:r>
              <a:rPr lang="en-US" sz="2600" dirty="0">
                <a:ea typeface="+mn-lt"/>
                <a:cs typeface="Arial"/>
              </a:rPr>
              <a:t>. Both comes into contact reaching thermal equilibrium without losing energy to the surrounding. </a:t>
            </a:r>
            <a:r>
              <a:rPr lang="en-US" sz="2600" dirty="0">
                <a:ea typeface="+mn-lt"/>
                <a:cs typeface="+mn-lt"/>
              </a:rPr>
              <a:t>Write an algebraic expression determining the final temperature at thermal equilibrium.</a:t>
            </a:r>
            <a:endParaRPr lang="en-US" sz="2600" dirty="0">
              <a:ea typeface="+mn-lt"/>
              <a:cs typeface="Arial"/>
            </a:endParaRPr>
          </a:p>
        </p:txBody>
      </p:sp>
      <p:pic>
        <p:nvPicPr>
          <p:cNvPr id="5" name="Picture 4" descr="https://lms.su.edu.pk/storage/uploads/1588561405-image.jpg">
            <a:extLst>
              <a:ext uri="{FF2B5EF4-FFF2-40B4-BE49-F238E27FC236}">
                <a16:creationId xmlns:a16="http://schemas.microsoft.com/office/drawing/2014/main" id="{3680D4EC-9300-8191-2E6E-DBE4DD92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" r="-50" b="39124"/>
          <a:stretch/>
        </p:blipFill>
        <p:spPr>
          <a:xfrm>
            <a:off x="1471071" y="1445648"/>
            <a:ext cx="9067346" cy="18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63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6 &amp; 18: Thermodynamics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of prior lecture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– Endothermic and exothermic processes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Specific Heat and Calculations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Calorimetry – Measuring energy changes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changes in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2546218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calorimetry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846702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Method to measure the amount of heat transfer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Often performed in coffee cups to avoid losing heat to the surroundings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A9099-BFED-A583-5C4F-FB3B25E56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438" r="44491" b="73523"/>
          <a:stretch/>
        </p:blipFill>
        <p:spPr>
          <a:xfrm>
            <a:off x="2709993" y="3121514"/>
            <a:ext cx="1861254" cy="543334"/>
          </a:xfrm>
          <a:prstGeom prst="rect">
            <a:avLst/>
          </a:prstGeom>
        </p:spPr>
      </p:pic>
      <p:pic>
        <p:nvPicPr>
          <p:cNvPr id="10" name="Picture 9" descr=" ">
            <a:extLst>
              <a:ext uri="{FF2B5EF4-FFF2-40B4-BE49-F238E27FC236}">
                <a16:creationId xmlns:a16="http://schemas.microsoft.com/office/drawing/2014/main" id="{BB04BCEC-ABCD-F179-C503-53A8D1CB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66" y="1128446"/>
            <a:ext cx="2953091" cy="38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7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Calorimetry at constant pressure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846702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 constant pressure, measuring the enthalpy of reaction (q = </a:t>
            </a:r>
            <a:r>
              <a:rPr lang="en-US" sz="2400" dirty="0">
                <a:ea typeface="+mn-lt"/>
                <a:cs typeface="+mn-lt"/>
              </a:rPr>
              <a:t>Δ</a:t>
            </a:r>
            <a:r>
              <a:rPr lang="en-US" sz="2400" dirty="0">
                <a:latin typeface="Arial"/>
                <a:ea typeface="+mn-lt"/>
                <a:cs typeface="Arial"/>
              </a:rPr>
              <a:t>H</a:t>
            </a:r>
            <a:r>
              <a:rPr lang="en-US" sz="2400" dirty="0">
                <a:latin typeface="Arial"/>
                <a:cs typeface="Arial"/>
              </a:rPr>
              <a:t>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4A9099-BFED-A583-5C4F-FB3B25E56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8" t="438" r="44491" b="73523"/>
          <a:stretch/>
        </p:blipFill>
        <p:spPr>
          <a:xfrm>
            <a:off x="2709993" y="3121514"/>
            <a:ext cx="1861254" cy="543334"/>
          </a:xfrm>
          <a:prstGeom prst="rect">
            <a:avLst/>
          </a:prstGeom>
        </p:spPr>
      </p:pic>
      <p:pic>
        <p:nvPicPr>
          <p:cNvPr id="10" name="Picture 9" descr=" ">
            <a:extLst>
              <a:ext uri="{FF2B5EF4-FFF2-40B4-BE49-F238E27FC236}">
                <a16:creationId xmlns:a16="http://schemas.microsoft.com/office/drawing/2014/main" id="{E1F5EB79-4E5C-4BAD-31B3-1F76E716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66" y="1128446"/>
            <a:ext cx="2953091" cy="38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Calorimetry at constant </a:t>
            </a:r>
            <a:r>
              <a:rPr lang="en-US"/>
              <a:t>volume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846702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 constant volume, the experiments are held </a:t>
            </a:r>
            <a:r>
              <a:rPr lang="en-US" sz="2400" dirty="0">
                <a:latin typeface="Arial"/>
                <a:ea typeface="+mn-lt"/>
                <a:cs typeface="Arial"/>
              </a:rPr>
              <a:t>in </a:t>
            </a:r>
            <a:r>
              <a:rPr lang="en-US" sz="2400" dirty="0">
                <a:latin typeface="Arial"/>
                <a:cs typeface="Arial"/>
              </a:rPr>
              <a:t>bomb calorimetry withstanding high temperature and pressure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Constant volume means </a:t>
            </a:r>
            <a:r>
              <a:rPr lang="en-US" sz="2400" dirty="0">
                <a:ea typeface="+mn-lt"/>
                <a:cs typeface="+mn-lt"/>
              </a:rPr>
              <a:t>Δ</a:t>
            </a:r>
            <a:r>
              <a:rPr lang="en-US" sz="2400" dirty="0">
                <a:latin typeface="Arial"/>
                <a:ea typeface="+mn-lt"/>
                <a:cs typeface="Arial"/>
              </a:rPr>
              <a:t>U</a:t>
            </a:r>
            <a:r>
              <a:rPr lang="en-US" sz="2400" dirty="0">
                <a:latin typeface="Arial"/>
                <a:cs typeface="Arial"/>
              </a:rPr>
              <a:t> = q </a:t>
            </a:r>
            <a:r>
              <a:rPr lang="en-US" sz="2400">
                <a:latin typeface="Arial"/>
                <a:cs typeface="Arial"/>
              </a:rPr>
              <a:t>since</a:t>
            </a:r>
            <a:r>
              <a:rPr lang="en-US" sz="2400" dirty="0">
                <a:latin typeface="Arial"/>
                <a:cs typeface="Arial"/>
              </a:rPr>
              <a:t> w = P</a:t>
            </a:r>
            <a:r>
              <a:rPr lang="en-US" sz="2400" dirty="0">
                <a:ea typeface="+mn-lt"/>
                <a:cs typeface="+mn-lt"/>
              </a:rPr>
              <a:t>Δ</a:t>
            </a:r>
            <a:r>
              <a:rPr lang="en-US" sz="2400" dirty="0">
                <a:latin typeface="Arial"/>
                <a:cs typeface="Arial"/>
              </a:rPr>
              <a:t>V = 0</a:t>
            </a:r>
            <a:endParaRPr lang="en-US" sz="2400" dirty="0">
              <a:latin typeface="Arial"/>
              <a:ea typeface="+mn-lt"/>
              <a:cs typeface="Arial"/>
            </a:endParaRPr>
          </a:p>
        </p:txBody>
      </p:sp>
      <p:pic>
        <p:nvPicPr>
          <p:cNvPr id="4" name="Picture 3" descr="A diagram of a device with a liquid in it&#10;&#10;Description automatically generated">
            <a:extLst>
              <a:ext uri="{FF2B5EF4-FFF2-40B4-BE49-F238E27FC236}">
                <a16:creationId xmlns:a16="http://schemas.microsoft.com/office/drawing/2014/main" id="{1EF238DE-90F2-DAD7-2E0E-754B5963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388" y="1368073"/>
            <a:ext cx="3035223" cy="3510428"/>
          </a:xfrm>
          <a:prstGeom prst="rect">
            <a:avLst/>
          </a:prstGeom>
        </p:spPr>
      </p:pic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A5A72910-6C06-7624-F6A2-32C46F92B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84" y="2927768"/>
            <a:ext cx="2038864" cy="68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2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6 &amp; 18: Thermodynamics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of prior lecture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– Endothermic and exothermic processes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Specific Heat and Calculations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Calorimetry – Measuring energy changes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changes in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3643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Enthalpy change in chemical reaction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latin typeface="+mj-lt"/>
                <a:ea typeface="+mn-lt"/>
                <a:cs typeface="+mn-lt"/>
              </a:rPr>
              <a:t>A + B --&gt; C + D</a:t>
            </a:r>
          </a:p>
          <a:p>
            <a:pPr algn="ctr"/>
            <a:endParaRPr lang="en-US" sz="2600" dirty="0">
              <a:latin typeface="+mj-lt"/>
              <a:ea typeface="+mn-lt"/>
              <a:cs typeface="+mn-lt"/>
            </a:endParaRPr>
          </a:p>
          <a:p>
            <a:pPr algn="ctr"/>
            <a:r>
              <a:rPr lang="en-US" sz="2600" dirty="0">
                <a:latin typeface="+mj-lt"/>
                <a:ea typeface="+mn-lt"/>
                <a:cs typeface="+mn-lt"/>
              </a:rPr>
              <a:t>Δ</a:t>
            </a:r>
            <a:r>
              <a:rPr lang="en-US" sz="2600" dirty="0">
                <a:latin typeface="+mj-lt"/>
                <a:ea typeface="+mj-lt"/>
                <a:cs typeface="Arial"/>
              </a:rPr>
              <a:t>H &gt; 0, endothermic</a:t>
            </a:r>
            <a:endParaRPr lang="en-US" sz="2600">
              <a:latin typeface="+mj-lt"/>
              <a:ea typeface="+mj-lt"/>
              <a:cs typeface="+mj-lt"/>
            </a:endParaRPr>
          </a:p>
          <a:p>
            <a:pPr algn="ctr"/>
            <a:r>
              <a:rPr lang="en-US" sz="2600" dirty="0">
                <a:latin typeface="+mj-lt"/>
                <a:ea typeface="+mn-lt"/>
                <a:cs typeface="+mn-lt"/>
              </a:rPr>
              <a:t>Δ</a:t>
            </a:r>
            <a:r>
              <a:rPr lang="en-US" sz="2600" dirty="0">
                <a:latin typeface="+mj-lt"/>
                <a:ea typeface="+mj-lt"/>
                <a:cs typeface="Arial"/>
              </a:rPr>
              <a:t>H &lt; 0, exothermic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EC3B8-8C31-DD70-C008-DC919CFADB3A}"/>
              </a:ext>
            </a:extLst>
          </p:cNvPr>
          <p:cNvSpPr txBox="1"/>
          <p:nvPr/>
        </p:nvSpPr>
        <p:spPr>
          <a:xfrm>
            <a:off x="839655" y="3642103"/>
            <a:ext cx="10483566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Understanding Enthalpy Change (</a:t>
            </a:r>
            <a:r>
              <a:rPr lang="en-US" sz="2600" dirty="0">
                <a:ea typeface="+mn-lt"/>
                <a:cs typeface="+mn-lt"/>
              </a:rPr>
              <a:t>Δ</a:t>
            </a:r>
            <a:r>
              <a:rPr lang="en-US" sz="2400" b="1" dirty="0">
                <a:latin typeface="Arial"/>
                <a:cs typeface="Arial"/>
              </a:rPr>
              <a:t>H)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Units are in kJ/mol reaction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O(l)      </a:t>
            </a:r>
            <a:r>
              <a:rPr lang="en-US" sz="2600" dirty="0">
                <a:ea typeface="+mn-lt"/>
                <a:cs typeface="+mn-lt"/>
              </a:rPr>
              <a:t>Δ</a:t>
            </a:r>
            <a:r>
              <a:rPr lang="en-US" sz="2400" dirty="0">
                <a:latin typeface="Arial"/>
                <a:cs typeface="Arial"/>
              </a:rPr>
              <a:t>H = -286 kJ/mol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How much heat is released for 4 mols of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(g)? What about 3 mols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(g)?</a:t>
            </a:r>
          </a:p>
        </p:txBody>
      </p:sp>
    </p:spTree>
    <p:extLst>
      <p:ext uri="{BB962C8B-B14F-4D97-AF65-F5344CB8AC3E}">
        <p14:creationId xmlns:p14="http://schemas.microsoft.com/office/powerpoint/2010/main" val="426573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Formula to compute </a:t>
            </a:r>
            <a:r>
              <a:rPr lang="en-US" err="1"/>
              <a:t>enthaly</a:t>
            </a:r>
            <a:r>
              <a:rPr lang="en-US"/>
              <a:t> of chemical reactions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38C70B-F6CD-715F-97ED-5EB922A9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041" y="2098417"/>
            <a:ext cx="6922792" cy="772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C7F724-06DA-BB56-8EB2-B7D50F1A1702}"/>
              </a:ext>
            </a:extLst>
          </p:cNvPr>
          <p:cNvSpPr txBox="1"/>
          <p:nvPr/>
        </p:nvSpPr>
        <p:spPr>
          <a:xfrm>
            <a:off x="839655" y="3048930"/>
            <a:ext cx="10483566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i="1" dirty="0">
                <a:latin typeface="Arial"/>
                <a:cs typeface="Arial"/>
              </a:rPr>
              <a:t>n</a:t>
            </a:r>
            <a:r>
              <a:rPr lang="en-US" sz="2400" dirty="0">
                <a:latin typeface="Arial"/>
                <a:cs typeface="Arial"/>
              </a:rPr>
              <a:t> is the mols for each compound obtained from the chemical equation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600" dirty="0" err="1">
                <a:ea typeface="+mn-lt"/>
                <a:cs typeface="+mn-lt"/>
              </a:rPr>
              <a:t>Δ</a:t>
            </a:r>
            <a:r>
              <a:rPr lang="en-US" sz="2400" dirty="0" err="1">
                <a:latin typeface="Arial"/>
                <a:cs typeface="Arial"/>
              </a:rPr>
              <a:t>H</a:t>
            </a:r>
            <a:r>
              <a:rPr lang="en-US" sz="2400" baseline="-25000" dirty="0" err="1">
                <a:latin typeface="Arial"/>
                <a:cs typeface="Arial"/>
              </a:rPr>
              <a:t>f</a:t>
            </a:r>
            <a:r>
              <a:rPr lang="en-US" sz="2400" dirty="0">
                <a:latin typeface="Arial"/>
                <a:ea typeface="+mn-lt"/>
                <a:cs typeface="Arial"/>
              </a:rPr>
              <a:t> is the </a:t>
            </a:r>
            <a:r>
              <a:rPr lang="en-US" sz="2400" dirty="0">
                <a:latin typeface="Arial"/>
                <a:cs typeface="Arial"/>
              </a:rPr>
              <a:t>enthalpy of formation – energy to form said compound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 err="1">
                <a:latin typeface="Arial"/>
                <a:cs typeface="Arial"/>
              </a:rPr>
              <a:t>Enthaly</a:t>
            </a:r>
            <a:r>
              <a:rPr lang="en-US" sz="2400" dirty="0">
                <a:latin typeface="Arial"/>
                <a:cs typeface="Arial"/>
              </a:rPr>
              <a:t> of formation for elements are zero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Example: </a:t>
            </a:r>
            <a:r>
              <a:rPr lang="en-US" sz="2400" dirty="0">
                <a:latin typeface="Arial"/>
                <a:cs typeface="Arial"/>
              </a:rPr>
              <a:t>2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+ O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(g) --&gt; 2 H</a:t>
            </a:r>
            <a:r>
              <a:rPr lang="en-US" sz="2400" baseline="-25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O(g); enthalpy formation of water is –241.8 kJ/mol</a:t>
            </a:r>
          </a:p>
        </p:txBody>
      </p:sp>
      <p:pic>
        <p:nvPicPr>
          <p:cNvPr id="11" name="Picture 10" descr="A close up of numbers&#10;&#10;Description automatically generated">
            <a:extLst>
              <a:ext uri="{FF2B5EF4-FFF2-40B4-BE49-F238E27FC236}">
                <a16:creationId xmlns:a16="http://schemas.microsoft.com/office/drawing/2014/main" id="{B158E6B6-2728-DA8F-46D0-681E31DD3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037" y="5476772"/>
            <a:ext cx="4888448" cy="7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7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Lots of grading to catch up on. Thank you for your patience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Take ownership of your learning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Reminder: Ch 6 homework to Oct 12th at 11:59 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In-Class: Heat worksheet this Weds, Oct 11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 2 will cover </a:t>
            </a:r>
            <a:r>
              <a:rPr lang="en-US" sz="2400" dirty="0" err="1">
                <a:latin typeface="Arial"/>
                <a:cs typeface="Arial"/>
              </a:rPr>
              <a:t>Chs</a:t>
            </a:r>
            <a:r>
              <a:rPr lang="en-US" sz="2400" dirty="0">
                <a:latin typeface="Arial"/>
                <a:cs typeface="Arial"/>
              </a:rPr>
              <a:t>. 5 – 7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5-6 questions all free response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Practice! Practice! Practice!</a:t>
            </a: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6 &amp; 18: Thermodynamics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Highlights of prior lecture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– Endothermic and exothermic processes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Specific Heat and Calculations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Calorimetry – Measuring energy changes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Enthalpy changes in chemical reactions</a:t>
            </a:r>
          </a:p>
        </p:txBody>
      </p:sp>
    </p:spTree>
    <p:extLst>
      <p:ext uri="{BB962C8B-B14F-4D97-AF65-F5344CB8AC3E}">
        <p14:creationId xmlns:p14="http://schemas.microsoft.com/office/powerpoint/2010/main" val="168857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Thermodynamics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Tenorite"/>
                <a:cs typeface="Arial"/>
              </a:rPr>
              <a:t>Definition: </a:t>
            </a:r>
            <a:r>
              <a:rPr lang="en-US" sz="2400" dirty="0">
                <a:latin typeface="Tenorite"/>
                <a:ea typeface="+mn-lt"/>
                <a:cs typeface="Arial"/>
              </a:rPr>
              <a:t>the relations between heat and other forms of energy (such as mechanical, electrical, or chemical energy)</a:t>
            </a:r>
            <a:r>
              <a:rPr lang="en-US" sz="2400" dirty="0">
                <a:ea typeface="+mn-lt"/>
                <a:cs typeface="+mn-lt"/>
              </a:rPr>
              <a:t>the relations between heat and other forms of energy (such as mechanical, electrical, or chemical energy)</a:t>
            </a:r>
          </a:p>
        </p:txBody>
      </p:sp>
      <p:pic>
        <p:nvPicPr>
          <p:cNvPr id="4" name="Picture 3" descr="https://i.ytimg.com/vi/jhKejoBqiYc/maxresdefault.jpg">
            <a:extLst>
              <a:ext uri="{FF2B5EF4-FFF2-40B4-BE49-F238E27FC236}">
                <a16:creationId xmlns:a16="http://schemas.microsoft.com/office/drawing/2014/main" id="{32157CE4-9709-2094-A044-111BAD8DD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91" y="3045319"/>
            <a:ext cx="5686252" cy="319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System and the surrounding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E(Universe) = E(System) + E(Surrounding)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System </a:t>
            </a:r>
            <a:r>
              <a:rPr lang="en-US" sz="2400" dirty="0">
                <a:latin typeface="Arial"/>
                <a:cs typeface="Arial"/>
              </a:rPr>
              <a:t>– chemical reaction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Arial"/>
                <a:cs typeface="Arial"/>
              </a:rPr>
              <a:t>Surrounding </a:t>
            </a:r>
            <a:r>
              <a:rPr lang="en-US" sz="2400" dirty="0">
                <a:latin typeface="Arial"/>
                <a:cs typeface="Arial"/>
              </a:rPr>
              <a:t>– everything else not part of the system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r>
              <a:rPr lang="en-US" sz="2400" b="1" dirty="0">
                <a:latin typeface="Arial"/>
                <a:cs typeface="Arial"/>
              </a:rPr>
              <a:t>System – Open, Closed, Isolated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Open – Heat and material transfer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Closed – Only heat transfer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Isolated – No heat or material transfer</a:t>
            </a:r>
          </a:p>
        </p:txBody>
      </p:sp>
      <p:pic>
        <p:nvPicPr>
          <p:cNvPr id="4" name="Picture 3" descr="A close-up of a glass bottle&#10;&#10;Description automatically generated">
            <a:extLst>
              <a:ext uri="{FF2B5EF4-FFF2-40B4-BE49-F238E27FC236}">
                <a16:creationId xmlns:a16="http://schemas.microsoft.com/office/drawing/2014/main" id="{F28870E3-5693-F91F-4170-5DACAF62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00" y="4016635"/>
            <a:ext cx="4499905" cy="23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Sign conventions q, W, and </a:t>
            </a:r>
            <a:r>
              <a:rPr lang="en-US">
                <a:ea typeface="+mj-lt"/>
                <a:cs typeface="+mj-lt"/>
              </a:rPr>
              <a:t>ΔU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21048B-8AB7-BDE9-C426-9314E4920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367989"/>
              </p:ext>
            </p:extLst>
          </p:nvPr>
        </p:nvGraphicFramePr>
        <p:xfrm>
          <a:off x="2011680" y="2159681"/>
          <a:ext cx="8168640" cy="2595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761988589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09101707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3300586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33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gains 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2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loses heat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915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done on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6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done by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6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enorite"/>
                        </a:rPr>
                        <a:t>ΔU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Gains internal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176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enorite"/>
                        </a:rPr>
                        <a:t>ΔU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Loses internal 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29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84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0th law of thermodynamic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12: Thermodynamics​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If two thermodynamic systems are each in thermal equilibrium with the third one, then they are in thermal equilibrium with each other</a:t>
            </a:r>
          </a:p>
        </p:txBody>
      </p:sp>
      <p:pic>
        <p:nvPicPr>
          <p:cNvPr id="4" name="Picture 3" descr="https://media.geeksforgeeks.org/wp-content/uploads/20221021152224/ZerothLaw.png">
            <a:extLst>
              <a:ext uri="{FF2B5EF4-FFF2-40B4-BE49-F238E27FC236}">
                <a16:creationId xmlns:a16="http://schemas.microsoft.com/office/drawing/2014/main" id="{DA7F8038-3326-2A46-32C1-FD829BE44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5" r="-69" b="-138"/>
          <a:stretch/>
        </p:blipFill>
        <p:spPr>
          <a:xfrm>
            <a:off x="2091622" y="2770578"/>
            <a:ext cx="7789742" cy="33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8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Lecture 12: Thermodynamics</vt:lpstr>
      <vt:lpstr>QUESTIONS, COMMENTS, AND CONCERNS?</vt:lpstr>
      <vt:lpstr>Outline</vt:lpstr>
      <vt:lpstr>announcements</vt:lpstr>
      <vt:lpstr>Outline</vt:lpstr>
      <vt:lpstr>Thermodynamics</vt:lpstr>
      <vt:lpstr>System and the surrounding</vt:lpstr>
      <vt:lpstr>Sign conventions q, W, and ΔU</vt:lpstr>
      <vt:lpstr>0th law of thermodynamic</vt:lpstr>
      <vt:lpstr>first law of thermodynamics</vt:lpstr>
      <vt:lpstr>Define: state function</vt:lpstr>
      <vt:lpstr>Outline</vt:lpstr>
      <vt:lpstr>Endothermic processes</vt:lpstr>
      <vt:lpstr>Examples of endothermic processes</vt:lpstr>
      <vt:lpstr>Exothermic processes</vt:lpstr>
      <vt:lpstr>examples of exothermic processes</vt:lpstr>
      <vt:lpstr>Q: How does a chemical reaction happen?</vt:lpstr>
      <vt:lpstr>Q: How catalyst affects chemical reaction</vt:lpstr>
      <vt:lpstr>How catalyst affects chemical reaction</vt:lpstr>
      <vt:lpstr>Outline</vt:lpstr>
      <vt:lpstr>Quantifying heat</vt:lpstr>
      <vt:lpstr>Specific heat capacity</vt:lpstr>
      <vt:lpstr>Heating Example</vt:lpstr>
      <vt:lpstr>Adding energy Example</vt:lpstr>
      <vt:lpstr>Your turn: removing energy</vt:lpstr>
      <vt:lpstr>Thermal equilibrium</vt:lpstr>
      <vt:lpstr>Thermal equilibrium example</vt:lpstr>
      <vt:lpstr>Thermal equilibrium example</vt:lpstr>
      <vt:lpstr>Your turn: Thermal equilibrium Unequal masses</vt:lpstr>
      <vt:lpstr>Your turn: Thermal equilibrium different materials </vt:lpstr>
      <vt:lpstr>Outline</vt:lpstr>
      <vt:lpstr>calorimetry</vt:lpstr>
      <vt:lpstr>Calorimetry at constant pressure</vt:lpstr>
      <vt:lpstr>Calorimetry at constant volume</vt:lpstr>
      <vt:lpstr>Outline</vt:lpstr>
      <vt:lpstr>Enthalpy change in chemical reaction</vt:lpstr>
      <vt:lpstr>Formula to compute enthaly of chemical reactions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6472</cp:revision>
  <dcterms:created xsi:type="dcterms:W3CDTF">2023-08-23T13:06:32Z</dcterms:created>
  <dcterms:modified xsi:type="dcterms:W3CDTF">2023-10-11T20:49:16Z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